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CE3"/>
    <a:srgbClr val="E20613"/>
    <a:srgbClr val="E8D6CE"/>
    <a:srgbClr val="FA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12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60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bg_title.pn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305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466344"/>
            <a:ext cx="484632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Krása není hazard.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621792" y="1819941"/>
            <a:ext cx="4663440" cy="8356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F4ECE3"/>
                </a:solidFill>
              </a:rPr>
              <a:t>Desatero</a:t>
            </a:r>
            <a:r>
              <a:rPr lang="en-US" sz="2000" b="1" dirty="0">
                <a:solidFill>
                  <a:srgbClr val="F4ECE3"/>
                </a:solidFill>
              </a:rPr>
              <a:t> </a:t>
            </a:r>
            <a:r>
              <a:rPr lang="en-US" sz="2000" b="1" dirty="0" err="1">
                <a:solidFill>
                  <a:srgbClr val="F4ECE3"/>
                </a:solidFill>
              </a:rPr>
              <a:t>bezpečné</a:t>
            </a:r>
            <a:r>
              <a:rPr lang="en-US" sz="2000" b="1" dirty="0">
                <a:solidFill>
                  <a:srgbClr val="F4ECE3"/>
                </a:solidFill>
              </a:rPr>
              <a:t> estetické medicíny</a:t>
            </a:r>
            <a:endParaRPr lang="en-US" sz="2000" dirty="0">
              <a:solidFill>
                <a:srgbClr val="F4ECE3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630155" y="2866812"/>
            <a:ext cx="470916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FFFFFF"/>
                </a:solidFill>
              </a:rPr>
              <a:t>Krátká, srozumitelná a mediálně použitelná </a:t>
            </a:r>
            <a:r>
              <a:rPr lang="en-US" sz="1450" dirty="0" err="1">
                <a:solidFill>
                  <a:srgbClr val="FFFFFF"/>
                </a:solidFill>
              </a:rPr>
              <a:t>kampaň</a:t>
            </a:r>
            <a:r>
              <a:rPr lang="en-US" sz="1450" dirty="0">
                <a:solidFill>
                  <a:srgbClr val="FFFFFF"/>
                </a:solidFill>
              </a:rPr>
              <a:t> </a:t>
            </a:r>
            <a:br>
              <a:rPr lang="cs-CZ" sz="1450" dirty="0">
                <a:solidFill>
                  <a:srgbClr val="FFFFFF"/>
                </a:solidFill>
              </a:rPr>
            </a:br>
            <a:r>
              <a:rPr lang="en-US" sz="1450" dirty="0">
                <a:solidFill>
                  <a:srgbClr val="FFFFFF"/>
                </a:solidFill>
              </a:rPr>
              <a:t>pro pacienty.</a:t>
            </a:r>
            <a:endParaRPr lang="en-US" sz="1450" dirty="0"/>
          </a:p>
        </p:txBody>
      </p:sp>
      <p:sp>
        <p:nvSpPr>
          <p:cNvPr id="6" name="Shape 3"/>
          <p:cNvSpPr/>
          <p:nvPr/>
        </p:nvSpPr>
        <p:spPr>
          <a:xfrm>
            <a:off x="1257300" y="5417820"/>
            <a:ext cx="3474720" cy="384048"/>
          </a:xfrm>
          <a:prstGeom prst="roundRect">
            <a:avLst>
              <a:gd name="adj" fmla="val 28571"/>
            </a:avLst>
          </a:prstGeom>
          <a:solidFill>
            <a:srgbClr val="CBA36D"/>
          </a:solidFill>
          <a:ln w="12700">
            <a:solidFill>
              <a:srgbClr val="CBA36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7" name="Text 4"/>
          <p:cNvSpPr/>
          <p:nvPr/>
        </p:nvSpPr>
        <p:spPr>
          <a:xfrm>
            <a:off x="1325880" y="5536692"/>
            <a:ext cx="325526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</a:rPr>
              <a:t>TISKOVKA • WEB • SOCIÁLNÍ SÍTĚ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10698480" y="32004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12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47D6F76-9861-D5AA-C0B7-DBFC8A9A6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82" y="434340"/>
            <a:ext cx="2274000" cy="1080000"/>
          </a:xfrm>
          <a:prstGeom prst="rect">
            <a:avLst/>
          </a:prstGeom>
        </p:spPr>
      </p:pic>
      <p:sp>
        <p:nvSpPr>
          <p:cNvPr id="13" name="Text 2">
            <a:extLst>
              <a:ext uri="{FF2B5EF4-FFF2-40B4-BE49-F238E27FC236}">
                <a16:creationId xmlns:a16="http://schemas.microsoft.com/office/drawing/2014/main" id="{48CE927D-A2FF-67CA-776E-E222FCCF9F78}"/>
              </a:ext>
            </a:extLst>
          </p:cNvPr>
          <p:cNvSpPr/>
          <p:nvPr/>
        </p:nvSpPr>
        <p:spPr>
          <a:xfrm>
            <a:off x="630155" y="3959352"/>
            <a:ext cx="470916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cs-CZ" sz="1450" dirty="0">
                <a:solidFill>
                  <a:srgbClr val="F4ECE3"/>
                </a:solidFill>
              </a:rPr>
              <a:t>doc. MUDr. Roman Šmucler, CSc.</a:t>
            </a:r>
            <a:br>
              <a:rPr lang="cs-CZ" sz="1450" dirty="0">
                <a:solidFill>
                  <a:srgbClr val="F4ECE3"/>
                </a:solidFill>
              </a:rPr>
            </a:br>
            <a:r>
              <a:rPr lang="cs-CZ" sz="1450" dirty="0">
                <a:solidFill>
                  <a:srgbClr val="F4ECE3"/>
                </a:solidFill>
              </a:rPr>
              <a:t>Předseda </a:t>
            </a:r>
            <a:br>
              <a:rPr lang="cs-CZ" sz="1450" dirty="0">
                <a:solidFill>
                  <a:srgbClr val="F4ECE3"/>
                </a:solidFill>
              </a:rPr>
            </a:br>
            <a:r>
              <a:rPr lang="cs-CZ" sz="1450" dirty="0">
                <a:solidFill>
                  <a:srgbClr val="F4ECE3"/>
                </a:solidFill>
              </a:rPr>
              <a:t>Společnost estetické a laserové medicíny  </a:t>
            </a:r>
            <a:endParaRPr lang="en-US" sz="1450" dirty="0">
              <a:solidFill>
                <a:srgbClr val="F4ECE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D1B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Tiskovka: tři věty, které zůstanou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658368" y="107899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Mediálně fungují, ale zároveň chrání odbornou přesnost.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822960" y="1600200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BA36D"/>
                </a:solidFill>
              </a:rPr>
              <a:t>1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1417320" y="1581912"/>
            <a:ext cx="9784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1D1B20"/>
                </a:solidFill>
              </a:rPr>
              <a:t>Estetická medicína není kosmetika. Je to zdravotní výkon.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1417320" y="2313432"/>
            <a:ext cx="914400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7" name="Text 5"/>
          <p:cNvSpPr/>
          <p:nvPr/>
        </p:nvSpPr>
        <p:spPr>
          <a:xfrm>
            <a:off x="822960" y="2834640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BA36D"/>
                </a:solidFill>
              </a:rPr>
              <a:t>2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417320" y="2816352"/>
            <a:ext cx="9784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D1B20"/>
                </a:solidFill>
              </a:rPr>
              <a:t>Pacient má právo vědět, kdo výkon provádí, kde, čím a kdo řeší komplikace.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1417320" y="3547872"/>
            <a:ext cx="914400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8"/>
          <p:cNvSpPr/>
          <p:nvPr/>
        </p:nvSpPr>
        <p:spPr>
          <a:xfrm>
            <a:off x="822960" y="4069080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BA36D"/>
                </a:solidFill>
              </a:rPr>
              <a:t>3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417320" y="4050792"/>
            <a:ext cx="9784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1D1B20"/>
                </a:solidFill>
              </a:rPr>
              <a:t>Krása ano. Hazard ne. Ověřte si, komu svěříte obličej.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1417320" y="4782312"/>
            <a:ext cx="914400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3" name="Text 11"/>
          <p:cNvSpPr/>
          <p:nvPr/>
        </p:nvSpPr>
        <p:spPr>
          <a:xfrm>
            <a:off x="868680" y="5504688"/>
            <a:ext cx="2423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/>
              <a:t>Doporučený titulek tiskové zprávy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03320" y="5431536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E20613"/>
                </a:solidFill>
              </a:rPr>
              <a:t>Nové desatero varuje: výplň není rtěnka a laser není fén</a:t>
            </a:r>
            <a:endParaRPr lang="en-US" sz="2200" dirty="0">
              <a:solidFill>
                <a:srgbClr val="E20613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502920" y="6473952"/>
            <a:ext cx="7315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Desatero bezpečné estetické medicíny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1106424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B595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85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E65BB7E-2260-E88D-8BE9-B9197C338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650" y="390904"/>
            <a:ext cx="2274001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D1B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Sociální sítě: carousel pro pacienty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658368" y="107899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Každý bod může být samostatný post, story nebo krátké video.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85800" y="1691640"/>
            <a:ext cx="1847088" cy="1298448"/>
          </a:xfrm>
          <a:prstGeom prst="roundRect">
            <a:avLst>
              <a:gd name="adj" fmla="val 12676"/>
            </a:avLst>
          </a:prstGeom>
          <a:solidFill>
            <a:srgbClr val="FFFFFF"/>
          </a:solidFill>
          <a:ln w="889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 dirty="0"/>
          </a:p>
        </p:txBody>
      </p:sp>
      <p:sp>
        <p:nvSpPr>
          <p:cNvPr id="5" name="Text 3"/>
          <p:cNvSpPr/>
          <p:nvPr/>
        </p:nvSpPr>
        <p:spPr>
          <a:xfrm>
            <a:off x="832104" y="1837944"/>
            <a:ext cx="365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BA36D"/>
                </a:solidFill>
              </a:rPr>
              <a:t>1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850392" y="2194560"/>
            <a:ext cx="15179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D1B20"/>
                </a:solidFill>
              </a:rPr>
              <a:t>Kdo vás ošetřuje?</a:t>
            </a:r>
            <a:endParaRPr lang="en-US" dirty="0"/>
          </a:p>
        </p:txBody>
      </p:sp>
      <p:sp>
        <p:nvSpPr>
          <p:cNvPr id="7" name="Shape 5"/>
          <p:cNvSpPr/>
          <p:nvPr/>
        </p:nvSpPr>
        <p:spPr>
          <a:xfrm>
            <a:off x="2953512" y="1691640"/>
            <a:ext cx="1847088" cy="1298448"/>
          </a:xfrm>
          <a:prstGeom prst="roundRect">
            <a:avLst>
              <a:gd name="adj" fmla="val 12676"/>
            </a:avLst>
          </a:prstGeom>
          <a:solidFill>
            <a:srgbClr val="FFFFFF"/>
          </a:solidFill>
          <a:ln w="889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6"/>
          <p:cNvSpPr/>
          <p:nvPr/>
        </p:nvSpPr>
        <p:spPr>
          <a:xfrm>
            <a:off x="3099816" y="1837944"/>
            <a:ext cx="365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BA36D"/>
                </a:solidFill>
              </a:rPr>
              <a:t>2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118104" y="2194560"/>
            <a:ext cx="15179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D1B20"/>
                </a:solidFill>
              </a:rPr>
              <a:t>Ordinace ano. </a:t>
            </a:r>
            <a:br>
              <a:rPr lang="cs-CZ" b="1" dirty="0">
                <a:solidFill>
                  <a:srgbClr val="1D1B20"/>
                </a:solidFill>
              </a:rPr>
            </a:br>
            <a:r>
              <a:rPr lang="en-US" b="1" dirty="0" err="1">
                <a:solidFill>
                  <a:srgbClr val="1D1B20"/>
                </a:solidFill>
              </a:rPr>
              <a:t>Garáž</a:t>
            </a:r>
            <a:r>
              <a:rPr lang="en-US" b="1" dirty="0">
                <a:solidFill>
                  <a:srgbClr val="1D1B20"/>
                </a:solidFill>
              </a:rPr>
              <a:t> ne.</a:t>
            </a: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5221224" y="1691640"/>
            <a:ext cx="1847088" cy="1298448"/>
          </a:xfrm>
          <a:prstGeom prst="roundRect">
            <a:avLst>
              <a:gd name="adj" fmla="val 12676"/>
            </a:avLst>
          </a:prstGeom>
          <a:solidFill>
            <a:srgbClr val="FFFFFF"/>
          </a:solidFill>
          <a:ln w="889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9"/>
          <p:cNvSpPr/>
          <p:nvPr/>
        </p:nvSpPr>
        <p:spPr>
          <a:xfrm>
            <a:off x="5367528" y="1837944"/>
            <a:ext cx="365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BA36D"/>
                </a:solidFill>
              </a:rPr>
              <a:t>3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5294376" y="2132894"/>
            <a:ext cx="1700784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D1B20"/>
                </a:solidFill>
              </a:rPr>
              <a:t>Bez vyšetření není bezpečný výkon.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7488936" y="1691640"/>
            <a:ext cx="1847088" cy="1298448"/>
          </a:xfrm>
          <a:prstGeom prst="roundRect">
            <a:avLst>
              <a:gd name="adj" fmla="val 12676"/>
            </a:avLst>
          </a:prstGeom>
          <a:solidFill>
            <a:srgbClr val="FFFFFF"/>
          </a:solidFill>
          <a:ln w="889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4" name="Text 12"/>
          <p:cNvSpPr/>
          <p:nvPr/>
        </p:nvSpPr>
        <p:spPr>
          <a:xfrm>
            <a:off x="7635240" y="1837944"/>
            <a:ext cx="365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BA36D"/>
                </a:solidFill>
              </a:rPr>
              <a:t>4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7653528" y="2093976"/>
            <a:ext cx="15179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D1B20"/>
                </a:solidFill>
              </a:rPr>
              <a:t>Chtějte </a:t>
            </a:r>
            <a:r>
              <a:rPr lang="en-US" b="1" dirty="0" err="1">
                <a:solidFill>
                  <a:srgbClr val="1D1B20"/>
                </a:solidFill>
              </a:rPr>
              <a:t>název</a:t>
            </a:r>
            <a:r>
              <a:rPr lang="en-US" b="1" dirty="0">
                <a:solidFill>
                  <a:srgbClr val="1D1B20"/>
                </a:solidFill>
              </a:rPr>
              <a:t> </a:t>
            </a:r>
            <a:br>
              <a:rPr lang="cs-CZ" b="1" dirty="0">
                <a:solidFill>
                  <a:srgbClr val="1D1B20"/>
                </a:solidFill>
              </a:rPr>
            </a:br>
            <a:r>
              <a:rPr lang="en-US" b="1" dirty="0">
                <a:solidFill>
                  <a:srgbClr val="1D1B20"/>
                </a:solidFill>
              </a:rPr>
              <a:t>a šarži.</a:t>
            </a: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9756648" y="1691640"/>
            <a:ext cx="1847088" cy="1298448"/>
          </a:xfrm>
          <a:prstGeom prst="roundRect">
            <a:avLst>
              <a:gd name="adj" fmla="val 12676"/>
            </a:avLst>
          </a:prstGeom>
          <a:solidFill>
            <a:srgbClr val="FFFFFF"/>
          </a:solidFill>
          <a:ln w="889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7" name="Text 15"/>
          <p:cNvSpPr/>
          <p:nvPr/>
        </p:nvSpPr>
        <p:spPr>
          <a:xfrm>
            <a:off x="9902952" y="1837944"/>
            <a:ext cx="365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BA36D"/>
                </a:solidFill>
              </a:rPr>
              <a:t>5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9921240" y="2139473"/>
            <a:ext cx="15179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D1B20"/>
                </a:solidFill>
              </a:rPr>
              <a:t>Podepisujte až po vysvětlení.</a:t>
            </a:r>
            <a:endParaRPr lang="en-US" dirty="0"/>
          </a:p>
        </p:txBody>
      </p:sp>
      <p:sp>
        <p:nvSpPr>
          <p:cNvPr id="19" name="Shape 17"/>
          <p:cNvSpPr/>
          <p:nvPr/>
        </p:nvSpPr>
        <p:spPr>
          <a:xfrm>
            <a:off x="685800" y="3520440"/>
            <a:ext cx="1847088" cy="1298448"/>
          </a:xfrm>
          <a:prstGeom prst="roundRect">
            <a:avLst>
              <a:gd name="adj" fmla="val 12676"/>
            </a:avLst>
          </a:prstGeom>
          <a:solidFill>
            <a:srgbClr val="FFFFFF"/>
          </a:solidFill>
          <a:ln w="889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0" name="Text 18"/>
          <p:cNvSpPr/>
          <p:nvPr/>
        </p:nvSpPr>
        <p:spPr>
          <a:xfrm>
            <a:off x="832104" y="3666744"/>
            <a:ext cx="365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BA36D"/>
                </a:solidFill>
              </a:rPr>
              <a:t>6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850392" y="4023360"/>
            <a:ext cx="15179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D1B20"/>
                </a:solidFill>
              </a:rPr>
              <a:t>Podezřele levné může být nejdražší.</a:t>
            </a:r>
            <a:endParaRPr lang="en-US" dirty="0"/>
          </a:p>
        </p:txBody>
      </p:sp>
      <p:sp>
        <p:nvSpPr>
          <p:cNvPr id="22" name="Shape 20"/>
          <p:cNvSpPr/>
          <p:nvPr/>
        </p:nvSpPr>
        <p:spPr>
          <a:xfrm>
            <a:off x="2953512" y="3520440"/>
            <a:ext cx="1847088" cy="1298448"/>
          </a:xfrm>
          <a:prstGeom prst="roundRect">
            <a:avLst>
              <a:gd name="adj" fmla="val 12676"/>
            </a:avLst>
          </a:prstGeom>
          <a:solidFill>
            <a:srgbClr val="FFFFFF"/>
          </a:solidFill>
          <a:ln w="889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3" name="Text 21"/>
          <p:cNvSpPr/>
          <p:nvPr/>
        </p:nvSpPr>
        <p:spPr>
          <a:xfrm>
            <a:off x="3099816" y="3666744"/>
            <a:ext cx="365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BA36D"/>
                </a:solidFill>
              </a:rPr>
              <a:t>7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035808" y="4011986"/>
            <a:ext cx="168249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D1B20"/>
                </a:solidFill>
              </a:rPr>
              <a:t>Nátlak znamená odejít.</a:t>
            </a:r>
            <a:endParaRPr lang="en-US" dirty="0"/>
          </a:p>
        </p:txBody>
      </p:sp>
      <p:sp>
        <p:nvSpPr>
          <p:cNvPr id="25" name="Shape 23"/>
          <p:cNvSpPr/>
          <p:nvPr/>
        </p:nvSpPr>
        <p:spPr>
          <a:xfrm>
            <a:off x="5221224" y="3520440"/>
            <a:ext cx="1847088" cy="1298448"/>
          </a:xfrm>
          <a:prstGeom prst="roundRect">
            <a:avLst>
              <a:gd name="adj" fmla="val 12676"/>
            </a:avLst>
          </a:prstGeom>
          <a:solidFill>
            <a:srgbClr val="FFFFFF"/>
          </a:solidFill>
          <a:ln w="889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6" name="Text 24"/>
          <p:cNvSpPr/>
          <p:nvPr/>
        </p:nvSpPr>
        <p:spPr>
          <a:xfrm>
            <a:off x="5367528" y="3666744"/>
            <a:ext cx="365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BA36D"/>
                </a:solidFill>
              </a:rPr>
              <a:t>8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5385816" y="3904488"/>
            <a:ext cx="15179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D1B20"/>
                </a:solidFill>
              </a:rPr>
              <a:t>Ptejte se </a:t>
            </a:r>
            <a:br>
              <a:rPr lang="cs-CZ" b="1" dirty="0">
                <a:solidFill>
                  <a:srgbClr val="1D1B20"/>
                </a:solidFill>
              </a:rPr>
            </a:br>
            <a:r>
              <a:rPr lang="en-US" b="1" dirty="0">
                <a:solidFill>
                  <a:srgbClr val="1D1B20"/>
                </a:solidFill>
              </a:rPr>
              <a:t>n</a:t>
            </a:r>
            <a:r>
              <a:rPr lang="cs-CZ" b="1" dirty="0">
                <a:solidFill>
                  <a:srgbClr val="1D1B20"/>
                </a:solidFill>
              </a:rPr>
              <a:t>a </a:t>
            </a:r>
            <a:r>
              <a:rPr lang="en-US" b="1" dirty="0" err="1">
                <a:solidFill>
                  <a:srgbClr val="1D1B20"/>
                </a:solidFill>
              </a:rPr>
              <a:t>plán</a:t>
            </a:r>
            <a:r>
              <a:rPr lang="en-US" b="1" dirty="0">
                <a:solidFill>
                  <a:srgbClr val="1D1B20"/>
                </a:solidFill>
              </a:rPr>
              <a:t> </a:t>
            </a:r>
            <a:r>
              <a:rPr lang="cs-CZ" b="1" dirty="0">
                <a:solidFill>
                  <a:srgbClr val="1D1B20"/>
                </a:solidFill>
              </a:rPr>
              <a:t>při </a:t>
            </a:r>
            <a:r>
              <a:rPr lang="en-US" b="1" dirty="0" err="1">
                <a:solidFill>
                  <a:srgbClr val="1D1B20"/>
                </a:solidFill>
              </a:rPr>
              <a:t>komplikací</a:t>
            </a:r>
            <a:r>
              <a:rPr lang="cs-CZ" b="1" dirty="0">
                <a:solidFill>
                  <a:srgbClr val="1D1B20"/>
                </a:solidFill>
              </a:rPr>
              <a:t>ch.</a:t>
            </a:r>
            <a:endParaRPr lang="en-US" dirty="0"/>
          </a:p>
        </p:txBody>
      </p:sp>
      <p:sp>
        <p:nvSpPr>
          <p:cNvPr id="28" name="Shape 26"/>
          <p:cNvSpPr/>
          <p:nvPr/>
        </p:nvSpPr>
        <p:spPr>
          <a:xfrm>
            <a:off x="7488936" y="3520440"/>
            <a:ext cx="1847088" cy="1298448"/>
          </a:xfrm>
          <a:prstGeom prst="roundRect">
            <a:avLst>
              <a:gd name="adj" fmla="val 12676"/>
            </a:avLst>
          </a:prstGeom>
          <a:solidFill>
            <a:srgbClr val="FFFFFF"/>
          </a:solidFill>
          <a:ln w="889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9" name="Text 27"/>
          <p:cNvSpPr/>
          <p:nvPr/>
        </p:nvSpPr>
        <p:spPr>
          <a:xfrm>
            <a:off x="7635240" y="3666744"/>
            <a:ext cx="365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BA36D"/>
                </a:solidFill>
              </a:rPr>
              <a:t>9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7653528" y="4023360"/>
            <a:ext cx="15179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D1B20"/>
                </a:solidFill>
              </a:rPr>
              <a:t>Chcete sebe, </a:t>
            </a:r>
            <a:br>
              <a:rPr lang="cs-CZ" b="1" dirty="0">
                <a:solidFill>
                  <a:srgbClr val="1D1B20"/>
                </a:solidFill>
              </a:rPr>
            </a:br>
            <a:r>
              <a:rPr lang="en-US" b="1" dirty="0">
                <a:solidFill>
                  <a:srgbClr val="1D1B20"/>
                </a:solidFill>
              </a:rPr>
              <a:t>ne filtr.</a:t>
            </a:r>
            <a:endParaRPr lang="en-US" dirty="0"/>
          </a:p>
        </p:txBody>
      </p:sp>
      <p:sp>
        <p:nvSpPr>
          <p:cNvPr id="31" name="Shape 29"/>
          <p:cNvSpPr/>
          <p:nvPr/>
        </p:nvSpPr>
        <p:spPr>
          <a:xfrm>
            <a:off x="9756648" y="3520440"/>
            <a:ext cx="1847088" cy="1298448"/>
          </a:xfrm>
          <a:prstGeom prst="roundRect">
            <a:avLst>
              <a:gd name="adj" fmla="val 12676"/>
            </a:avLst>
          </a:prstGeom>
          <a:solidFill>
            <a:srgbClr val="E20613"/>
          </a:solidFill>
          <a:ln w="889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32" name="Text 30"/>
          <p:cNvSpPr/>
          <p:nvPr/>
        </p:nvSpPr>
        <p:spPr>
          <a:xfrm>
            <a:off x="9902952" y="3666744"/>
            <a:ext cx="365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10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9921240" y="3867912"/>
            <a:ext cx="1517904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Pochybnost znamená STOP.</a:t>
            </a: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1014984" y="5596128"/>
            <a:ext cx="10241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26384A"/>
                </a:solidFill>
              </a:rPr>
              <a:t>Doporučený hashtag: #KrasaneniHazard  •  CTA: „Ověřte si poskytovatele v NRPZS.“</a:t>
            </a:r>
            <a:endParaRPr lang="en-US" sz="1450" dirty="0"/>
          </a:p>
        </p:txBody>
      </p:sp>
      <p:sp>
        <p:nvSpPr>
          <p:cNvPr id="35" name="Text 33"/>
          <p:cNvSpPr/>
          <p:nvPr/>
        </p:nvSpPr>
        <p:spPr>
          <a:xfrm>
            <a:off x="502920" y="6473952"/>
            <a:ext cx="7315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Desatero bezpečné estetické medicíny</a:t>
            </a:r>
            <a:endParaRPr lang="en-US" sz="750" dirty="0"/>
          </a:p>
        </p:txBody>
      </p:sp>
      <p:sp>
        <p:nvSpPr>
          <p:cNvPr id="36" name="Text 34"/>
          <p:cNvSpPr/>
          <p:nvPr/>
        </p:nvSpPr>
        <p:spPr>
          <a:xfrm>
            <a:off x="1106424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B595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850" dirty="0"/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7869CF4D-3883-A3B1-5303-EAB6B23DE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650" y="323468"/>
            <a:ext cx="2274001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bg_consult_dark.pn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5800" y="713232"/>
            <a:ext cx="7223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FFFFFF"/>
                </a:solidFill>
              </a:rPr>
              <a:t>Kampaň: co připravit k vypuštění</a:t>
            </a:r>
            <a:endParaRPr lang="en-US" sz="2900" dirty="0"/>
          </a:p>
        </p:txBody>
      </p:sp>
      <p:sp>
        <p:nvSpPr>
          <p:cNvPr id="4" name="Text 1"/>
          <p:cNvSpPr/>
          <p:nvPr/>
        </p:nvSpPr>
        <p:spPr>
          <a:xfrm>
            <a:off x="777240" y="169164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E8D3A7"/>
                </a:solidFill>
              </a:rPr>
              <a:t>1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1234440" y="1655064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Tisková zpráva + desatero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4572000" y="1691640"/>
            <a:ext cx="4023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F4ECE3"/>
                </a:solidFill>
              </a:rPr>
              <a:t>jedna strana, jasný titulek, citace odborníka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777240" y="2404872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E8D3A7"/>
                </a:solidFill>
              </a:rPr>
              <a:t>2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234440" y="2368296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Pacientský plakát / PDF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4572000" y="2404872"/>
            <a:ext cx="4023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F4ECE3"/>
                </a:solidFill>
              </a:rPr>
              <a:t>10 bodů + odkaz na ověření poskytovatele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777240" y="3118104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E8D3A7"/>
                </a:solidFill>
              </a:rPr>
              <a:t>3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1234440" y="3081528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Carousel + krátké reels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4572000" y="3118104"/>
            <a:ext cx="4023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F4ECE3"/>
                </a:solidFill>
              </a:rPr>
              <a:t>10 krátkých pacientských otázek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777240" y="3831336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E8D3A7"/>
                </a:solidFill>
              </a:rPr>
              <a:t>4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1234440" y="3794760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FAQ pro média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4572000" y="3831336"/>
            <a:ext cx="4023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F4ECE3"/>
                </a:solidFill>
              </a:rPr>
              <a:t>kdo smí co dělat, kde ověřit zařízení, co je riziko</a:t>
            </a:r>
            <a:endParaRPr lang="en-US" sz="1080" dirty="0"/>
          </a:p>
        </p:txBody>
      </p:sp>
      <p:sp>
        <p:nvSpPr>
          <p:cNvPr id="16" name="Text 13"/>
          <p:cNvSpPr/>
          <p:nvPr/>
        </p:nvSpPr>
        <p:spPr>
          <a:xfrm>
            <a:off x="777240" y="4544568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E8D3A7"/>
                </a:solidFill>
              </a:rPr>
              <a:t>5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1234440" y="4507992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Webová stránka kampaně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4572000" y="4544568"/>
            <a:ext cx="4023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F4ECE3"/>
                </a:solidFill>
              </a:rPr>
              <a:t>desatero, červené vlajky, kontakty, zdroje</a:t>
            </a:r>
            <a:endParaRPr lang="en-US" sz="1080" dirty="0"/>
          </a:p>
        </p:txBody>
      </p:sp>
      <p:sp>
        <p:nvSpPr>
          <p:cNvPr id="19" name="Text 16"/>
          <p:cNvSpPr/>
          <p:nvPr/>
        </p:nvSpPr>
        <p:spPr>
          <a:xfrm>
            <a:off x="8458200" y="5074920"/>
            <a:ext cx="2834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E8D3A7"/>
                </a:solidFill>
              </a:rPr>
              <a:t>Slogan kampaňového vizuálu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8252460" y="5415032"/>
            <a:ext cx="3246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</a:rPr>
              <a:t>Krása ano.</a:t>
            </a:r>
            <a:endParaRPr lang="en-US" sz="3000" dirty="0"/>
          </a:p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</a:rPr>
              <a:t>Hazard ne.</a:t>
            </a:r>
            <a:endParaRPr lang="en-US" sz="3000" dirty="0"/>
          </a:p>
        </p:txBody>
      </p:sp>
      <p:sp>
        <p:nvSpPr>
          <p:cNvPr id="21" name="Text 18"/>
          <p:cNvSpPr/>
          <p:nvPr/>
        </p:nvSpPr>
        <p:spPr>
          <a:xfrm>
            <a:off x="502920" y="6473952"/>
            <a:ext cx="7315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F4ECE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Desatero bezpečné estetické medicíny</a:t>
            </a:r>
            <a:endParaRPr lang="en-US" sz="750" dirty="0"/>
          </a:p>
        </p:txBody>
      </p:sp>
      <p:sp>
        <p:nvSpPr>
          <p:cNvPr id="22" name="Text 19"/>
          <p:cNvSpPr/>
          <p:nvPr/>
        </p:nvSpPr>
        <p:spPr>
          <a:xfrm>
            <a:off x="1106424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E8D3A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850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4A597787-26A6-66F9-73D3-4F33BCB65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1650" y="323468"/>
            <a:ext cx="2274001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D1B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Zdroje a opora sdělení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658368" y="107899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Oficiální pacientské a regulatorní materiály použité pro rámec desatera.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777240" y="160020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6384A"/>
                </a:solidFill>
              </a:rPr>
              <a:t>NHS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3063240" y="1600200"/>
            <a:ext cx="8046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6F6674"/>
                </a:solidFill>
              </a:rPr>
              <a:t>Choosing who will do your cosmetic procedure; Is a cosmetic procedure right for me?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777240" y="2313432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6384A"/>
                </a:solidFill>
              </a:rPr>
              <a:t>Care Quality Commission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063240" y="2313432"/>
            <a:ext cx="8046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6F6674"/>
                </a:solidFill>
              </a:rPr>
              <a:t>Choosing cosmetic surgery - consultation with the surgeon / clinic expectations.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777240" y="3026664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6384A"/>
                </a:solidFill>
              </a:rPr>
              <a:t>U.S. FDA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3063240" y="3026664"/>
            <a:ext cx="8046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6F6674"/>
                </a:solidFill>
              </a:rPr>
              <a:t>Dermal Fillers (Soft Tissue Fillers); Dermal Filler Do’s and Don’ts.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777240" y="3739896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6384A"/>
                </a:solidFill>
              </a:rPr>
              <a:t>Ahpra / Medical Board of Australia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063240" y="3739896"/>
            <a:ext cx="8046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6F6674"/>
                </a:solidFill>
              </a:rPr>
              <a:t>Cosmetic procedure guidelines and advertising rules for higher-risk non-surgical cosmetic procedures.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777240" y="4453128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6384A"/>
                </a:solidFill>
              </a:rPr>
              <a:t>ÚZIS ČR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063240" y="4453128"/>
            <a:ext cx="8046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6F6674"/>
                </a:solidFill>
              </a:rPr>
              <a:t>Národní registr poskytovatelů zdravotních služeb - veřejné ověření poskytovatele.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914400" y="5577840"/>
            <a:ext cx="10378440" cy="384048"/>
          </a:xfrm>
          <a:prstGeom prst="roundRect">
            <a:avLst>
              <a:gd name="adj" fmla="val 30952"/>
            </a:avLst>
          </a:prstGeom>
          <a:solidFill>
            <a:srgbClr val="F4ECE3"/>
          </a:solidFill>
          <a:ln w="1270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5" name="Text 13"/>
          <p:cNvSpPr/>
          <p:nvPr/>
        </p:nvSpPr>
        <p:spPr>
          <a:xfrm>
            <a:off x="1143000" y="5696712"/>
            <a:ext cx="99669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50" dirty="0">
                <a:solidFill>
                  <a:srgbClr val="6F6674"/>
                </a:solidFill>
              </a:rPr>
              <a:t>Pozn.: Prezentace je komunikační návrh pro pacientskou bezpečnost; konkrétní právní znění přizpůsobit finální pozici SELM/ČLS JEP.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502920" y="6473952"/>
            <a:ext cx="7315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Zdroje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1106424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B595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</a:t>
            </a:r>
            <a:endParaRPr lang="en-US" sz="85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D0AE623-DA0A-0274-8AA2-E93302FC1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650" y="323468"/>
            <a:ext cx="2274001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12064"/>
            <a:ext cx="609241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1D1B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Zahraniční vzory říkají totéž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658368" y="107899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Pacientská bezpečnost stojí na několika jednoduchých otázkách.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85800" y="1828800"/>
            <a:ext cx="420624" cy="420624"/>
          </a:xfrm>
          <a:prstGeom prst="ellipse">
            <a:avLst/>
          </a:prstGeom>
          <a:solidFill>
            <a:srgbClr val="26384A"/>
          </a:solidFill>
          <a:ln w="12700">
            <a:solidFill>
              <a:srgbClr val="2638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3"/>
          <p:cNvSpPr/>
          <p:nvPr/>
        </p:nvSpPr>
        <p:spPr>
          <a:xfrm>
            <a:off x="685800" y="1924812"/>
            <a:ext cx="4206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1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280160" y="1783080"/>
            <a:ext cx="4617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NHS / CQC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1280160" y="2167128"/>
            <a:ext cx="459943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6F6674"/>
                </a:solidFill>
              </a:rPr>
              <a:t>Kdo výkon provádí? Je kvalifikovaný? Proběhla osobní konzultace?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1280160" y="2743200"/>
            <a:ext cx="4206240" cy="0"/>
          </a:xfrm>
          <a:prstGeom prst="line">
            <a:avLst/>
          </a:prstGeom>
          <a:noFill/>
          <a:ln w="16510">
            <a:solidFill>
              <a:srgbClr val="CBA36D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9" name="Shape 7"/>
          <p:cNvSpPr/>
          <p:nvPr/>
        </p:nvSpPr>
        <p:spPr>
          <a:xfrm>
            <a:off x="6217920" y="1828800"/>
            <a:ext cx="420624" cy="420624"/>
          </a:xfrm>
          <a:prstGeom prst="ellipse">
            <a:avLst/>
          </a:prstGeom>
          <a:solidFill>
            <a:srgbClr val="CBA36D"/>
          </a:solidFill>
          <a:ln w="12700">
            <a:solidFill>
              <a:srgbClr val="CBA36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8"/>
          <p:cNvSpPr/>
          <p:nvPr/>
        </p:nvSpPr>
        <p:spPr>
          <a:xfrm>
            <a:off x="6217920" y="1924812"/>
            <a:ext cx="4206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2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6812280" y="1783080"/>
            <a:ext cx="4617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FDA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6812280" y="2167128"/>
            <a:ext cx="459943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6F6674"/>
                </a:solidFill>
              </a:rPr>
              <a:t>Jaký přípravek se aplikuje? Je určený pro tuto oblast? Nekupovat výplně online.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812280" y="2743200"/>
            <a:ext cx="4206240" cy="0"/>
          </a:xfrm>
          <a:prstGeom prst="line">
            <a:avLst/>
          </a:prstGeom>
          <a:noFill/>
          <a:ln w="16510">
            <a:solidFill>
              <a:srgbClr val="CBA36D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4" name="Shape 12"/>
          <p:cNvSpPr/>
          <p:nvPr/>
        </p:nvSpPr>
        <p:spPr>
          <a:xfrm>
            <a:off x="685800" y="3246120"/>
            <a:ext cx="420624" cy="420624"/>
          </a:xfrm>
          <a:prstGeom prst="ellipse">
            <a:avLst/>
          </a:prstGeom>
          <a:solidFill>
            <a:srgbClr val="5C7A67"/>
          </a:solidFill>
          <a:ln w="12700">
            <a:solidFill>
              <a:srgbClr val="5C7A6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5" name="Text 13"/>
          <p:cNvSpPr/>
          <p:nvPr/>
        </p:nvSpPr>
        <p:spPr>
          <a:xfrm>
            <a:off x="685800" y="3342132"/>
            <a:ext cx="4206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3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280160" y="3200400"/>
            <a:ext cx="4617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Ahpra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1280160" y="3584448"/>
            <a:ext cx="459943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6F6674"/>
                </a:solidFill>
              </a:rPr>
              <a:t>Reálná reklama, čas na rozmyšlenou, aftercare </a:t>
            </a:r>
            <a:br>
              <a:rPr lang="cs-CZ" sz="1400" dirty="0">
                <a:solidFill>
                  <a:srgbClr val="6F6674"/>
                </a:solidFill>
              </a:rPr>
            </a:br>
            <a:r>
              <a:rPr lang="en-US" sz="1400" dirty="0">
                <a:solidFill>
                  <a:srgbClr val="6F6674"/>
                </a:solidFill>
              </a:rPr>
              <a:t>a plán komplikací</a:t>
            </a:r>
            <a:r>
              <a:rPr lang="en-US" sz="1150" dirty="0">
                <a:solidFill>
                  <a:srgbClr val="6F6674"/>
                </a:solidFill>
              </a:rPr>
              <a:t>.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1280160" y="4160520"/>
            <a:ext cx="4206240" cy="0"/>
          </a:xfrm>
          <a:prstGeom prst="line">
            <a:avLst/>
          </a:prstGeom>
          <a:noFill/>
          <a:ln w="16510">
            <a:solidFill>
              <a:srgbClr val="CBA36D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9" name="Shape 17"/>
          <p:cNvSpPr/>
          <p:nvPr/>
        </p:nvSpPr>
        <p:spPr>
          <a:xfrm>
            <a:off x="6217920" y="3246120"/>
            <a:ext cx="420624" cy="420624"/>
          </a:xfrm>
          <a:prstGeom prst="ellipse">
            <a:avLst/>
          </a:prstGeom>
          <a:solidFill>
            <a:srgbClr val="B74343"/>
          </a:solidFill>
          <a:ln w="12700">
            <a:solidFill>
              <a:srgbClr val="B7434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0" name="Text 18"/>
          <p:cNvSpPr/>
          <p:nvPr/>
        </p:nvSpPr>
        <p:spPr>
          <a:xfrm>
            <a:off x="6217920" y="3342132"/>
            <a:ext cx="4206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4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6812280" y="3200400"/>
            <a:ext cx="4617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ČR / NRPZS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6812280" y="3584448"/>
            <a:ext cx="459943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6F6674"/>
                </a:solidFill>
              </a:rPr>
              <a:t>Pacient si může ověřit poskytovatele zdravotních služeb v registru</a:t>
            </a:r>
            <a:r>
              <a:rPr lang="en-US" sz="1150" dirty="0">
                <a:solidFill>
                  <a:srgbClr val="6F6674"/>
                </a:solidFill>
              </a:rPr>
              <a:t>.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6812280" y="4160520"/>
            <a:ext cx="4206240" cy="0"/>
          </a:xfrm>
          <a:prstGeom prst="line">
            <a:avLst/>
          </a:prstGeom>
          <a:noFill/>
          <a:ln w="16510">
            <a:solidFill>
              <a:srgbClr val="CBA36D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4" name="Shape 22"/>
          <p:cNvSpPr/>
          <p:nvPr/>
        </p:nvSpPr>
        <p:spPr>
          <a:xfrm>
            <a:off x="1051560" y="5074920"/>
            <a:ext cx="10378440" cy="749808"/>
          </a:xfrm>
          <a:prstGeom prst="roundRect">
            <a:avLst>
              <a:gd name="adj" fmla="val 19512"/>
            </a:avLst>
          </a:prstGeom>
          <a:solidFill>
            <a:srgbClr val="26384A"/>
          </a:solidFill>
          <a:ln w="12700">
            <a:solidFill>
              <a:srgbClr val="2638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5" name="Text 23"/>
          <p:cNvSpPr/>
          <p:nvPr/>
        </p:nvSpPr>
        <p:spPr>
          <a:xfrm>
            <a:off x="1451889" y="5308932"/>
            <a:ext cx="9509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Společný jmenovatel: estetický zákrok není </a:t>
            </a:r>
            <a:r>
              <a:rPr lang="en-US" sz="1600" b="1" dirty="0" err="1">
                <a:solidFill>
                  <a:srgbClr val="FFFFFF"/>
                </a:solidFill>
              </a:rPr>
              <a:t>běžná</a:t>
            </a:r>
            <a:r>
              <a:rPr lang="en-US" sz="1600" b="1" dirty="0">
                <a:solidFill>
                  <a:srgbClr val="FFFFFF"/>
                </a:solidFill>
              </a:rPr>
              <a:t> kosmetika</a:t>
            </a:r>
            <a:r>
              <a:rPr lang="cs-CZ" sz="1600" b="1" dirty="0">
                <a:solidFill>
                  <a:srgbClr val="FFFFFF"/>
                </a:solidFill>
              </a:rPr>
              <a:t> – </a:t>
            </a:r>
            <a:br>
              <a:rPr lang="cs-CZ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je to zdravotní výkon s dokumentací, odpovědností a plánem péče</a:t>
            </a:r>
            <a:r>
              <a:rPr lang="en-US" sz="1400" b="1" dirty="0">
                <a:solidFill>
                  <a:srgbClr val="FFFFFF"/>
                </a:solidFill>
              </a:rPr>
              <a:t>.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502920" y="6181344"/>
            <a:ext cx="11155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8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Zdroje: NHS; Care Quality Commission; U.S. FDA; Ahpra; Národní registr poskytovatelů zdravotních služeb (ÚZIS ČR).</a:t>
            </a:r>
            <a:endParaRPr lang="en-US" sz="580" dirty="0"/>
          </a:p>
        </p:txBody>
      </p:sp>
      <p:sp>
        <p:nvSpPr>
          <p:cNvPr id="27" name="Text 25"/>
          <p:cNvSpPr/>
          <p:nvPr/>
        </p:nvSpPr>
        <p:spPr>
          <a:xfrm>
            <a:off x="502920" y="6473952"/>
            <a:ext cx="7315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Desatero bezpečné estetické medicíny</a:t>
            </a:r>
            <a:endParaRPr lang="en-US" sz="750" dirty="0"/>
          </a:p>
        </p:txBody>
      </p:sp>
      <p:sp>
        <p:nvSpPr>
          <p:cNvPr id="28" name="Text 26"/>
          <p:cNvSpPr/>
          <p:nvPr/>
        </p:nvSpPr>
        <p:spPr>
          <a:xfrm>
            <a:off x="1106424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B595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850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B83547F2-0557-BD58-E8C5-6DCFDCC38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01" y="308609"/>
            <a:ext cx="2274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bg_sterile_dark.pn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305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5800" y="868680"/>
            <a:ext cx="6126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Estetická medicína je medicína</a:t>
            </a:r>
            <a:r>
              <a:rPr lang="en-US" sz="31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.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713232" y="1600200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8D3A7"/>
                </a:solidFill>
              </a:rPr>
              <a:t>Proto má pacient právo na čtyři jistoty: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749808" y="2663504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8D3A7"/>
                </a:solidFill>
              </a:rPr>
              <a:t>KDO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828800" y="2617784"/>
            <a:ext cx="5303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odborník a odpovědnost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749808" y="3419856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8D3A7"/>
                </a:solidFill>
              </a:rPr>
              <a:t>KDE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1801368" y="3375391"/>
            <a:ext cx="5303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registrované zdravotnické zařízení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49808" y="4269172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8D3A7"/>
                </a:solidFill>
              </a:rPr>
              <a:t>CO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1801368" y="4123227"/>
            <a:ext cx="5303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materiál, šarže, dokumentace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777240" y="4946904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8D3A7"/>
                </a:solidFill>
              </a:rPr>
              <a:t>CO KDYŽ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801368" y="4901184"/>
            <a:ext cx="5303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kontrola a řešení komplikací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7406640" y="2255072"/>
            <a:ext cx="3977640" cy="2423160"/>
          </a:xfrm>
          <a:prstGeom prst="roundRect">
            <a:avLst>
              <a:gd name="adj" fmla="val 5660"/>
            </a:avLst>
          </a:prstGeom>
          <a:solidFill>
            <a:schemeClr val="tx1">
              <a:alpha val="92000"/>
            </a:schemeClr>
          </a:solidFill>
          <a:ln w="12700">
            <a:solidFill>
              <a:srgbClr val="FFFFFF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cs-CZ" dirty="0"/>
          </a:p>
        </p:txBody>
      </p:sp>
      <p:sp>
        <p:nvSpPr>
          <p:cNvPr id="14" name="Text 11"/>
          <p:cNvSpPr/>
          <p:nvPr/>
        </p:nvSpPr>
        <p:spPr>
          <a:xfrm>
            <a:off x="7461504" y="2350008"/>
            <a:ext cx="3768583" cy="22585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Výplň není rtěnka.</a:t>
            </a:r>
            <a:endParaRPr lang="en-US" sz="2500" dirty="0"/>
          </a:p>
          <a:p>
            <a:pPr marL="0" indent="0" algn="ctr">
              <a:buNone/>
            </a:pPr>
            <a:r>
              <a:rPr lang="en-US" sz="2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Laser není fén.</a:t>
            </a:r>
            <a:endParaRPr lang="en-US" sz="2500" dirty="0"/>
          </a:p>
          <a:p>
            <a:pPr marL="0" indent="0" algn="ctr">
              <a:buNone/>
            </a:pPr>
            <a:r>
              <a:rPr lang="en-US" sz="2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Estetika je medicína</a:t>
            </a:r>
            <a:r>
              <a:rPr lang="en-US" sz="21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.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502920" y="6473952"/>
            <a:ext cx="7315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Desatero bezpečné estetické medicíny</a:t>
            </a:r>
            <a:endParaRPr lang="en-US" sz="750" dirty="0"/>
          </a:p>
        </p:txBody>
      </p:sp>
      <p:sp>
        <p:nvSpPr>
          <p:cNvPr id="16" name="Text 13"/>
          <p:cNvSpPr/>
          <p:nvPr/>
        </p:nvSpPr>
        <p:spPr>
          <a:xfrm>
            <a:off x="1106424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B595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85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3560BBC-C215-D453-D935-FCB16E0B1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344" y="522820"/>
            <a:ext cx="2274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D1B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Desatero v jedné větě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658368" y="107899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Text vhodný na plakát, web i závěr tiskové zprávy.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731520" y="1627632"/>
            <a:ext cx="411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CBA36D"/>
                </a:solidFill>
              </a:rPr>
              <a:t>1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1325880" y="1645920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Zjistěte, kdo se vás dotýká.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1325880" y="2084832"/>
            <a:ext cx="443484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7" name="Text 5"/>
          <p:cNvSpPr/>
          <p:nvPr/>
        </p:nvSpPr>
        <p:spPr>
          <a:xfrm>
            <a:off x="731520" y="2340864"/>
            <a:ext cx="411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CBA36D"/>
                </a:solidFill>
              </a:rPr>
              <a:t>2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1325880" y="2359152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Nechoďte do estetické garáže.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1325880" y="2798064"/>
            <a:ext cx="443484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8"/>
          <p:cNvSpPr/>
          <p:nvPr/>
        </p:nvSpPr>
        <p:spPr>
          <a:xfrm>
            <a:off x="731520" y="3054096"/>
            <a:ext cx="411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CBA36D"/>
                </a:solidFill>
              </a:rPr>
              <a:t>3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1325880" y="3072384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Bez konzultace není zákrok.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1325880" y="3511296"/>
            <a:ext cx="443484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3" name="Text 11"/>
          <p:cNvSpPr/>
          <p:nvPr/>
        </p:nvSpPr>
        <p:spPr>
          <a:xfrm>
            <a:off x="731520" y="3767328"/>
            <a:ext cx="411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CBA36D"/>
                </a:solidFill>
              </a:rPr>
              <a:t>4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1325880" y="3785616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Chtějte vědět, co se vám aplikuje.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1325880" y="4224528"/>
            <a:ext cx="443484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6" name="Text 14"/>
          <p:cNvSpPr/>
          <p:nvPr/>
        </p:nvSpPr>
        <p:spPr>
          <a:xfrm>
            <a:off x="731520" y="4480560"/>
            <a:ext cx="411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CBA36D"/>
                </a:solidFill>
              </a:rPr>
              <a:t>5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1325880" y="4498848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Podepisujte až tomu rozumíte.</a:t>
            </a:r>
            <a:endParaRPr lang="en-US" sz="1700" dirty="0"/>
          </a:p>
        </p:txBody>
      </p:sp>
      <p:sp>
        <p:nvSpPr>
          <p:cNvPr id="18" name="Shape 16"/>
          <p:cNvSpPr/>
          <p:nvPr/>
        </p:nvSpPr>
        <p:spPr>
          <a:xfrm>
            <a:off x="1325880" y="4937760"/>
            <a:ext cx="443484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9" name="Text 17"/>
          <p:cNvSpPr/>
          <p:nvPr/>
        </p:nvSpPr>
        <p:spPr>
          <a:xfrm>
            <a:off x="6217920" y="1627632"/>
            <a:ext cx="411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CBA36D"/>
                </a:solidFill>
              </a:rPr>
              <a:t>6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6812280" y="1645920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Podezřele levné může být nejdražší.</a:t>
            </a:r>
            <a:endParaRPr lang="en-US" sz="1700" dirty="0"/>
          </a:p>
        </p:txBody>
      </p:sp>
      <p:sp>
        <p:nvSpPr>
          <p:cNvPr id="21" name="Shape 19"/>
          <p:cNvSpPr/>
          <p:nvPr/>
        </p:nvSpPr>
        <p:spPr>
          <a:xfrm>
            <a:off x="6812280" y="2084832"/>
            <a:ext cx="443484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2" name="Text 20"/>
          <p:cNvSpPr/>
          <p:nvPr/>
        </p:nvSpPr>
        <p:spPr>
          <a:xfrm>
            <a:off x="6217920" y="2340864"/>
            <a:ext cx="411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CBA36D"/>
                </a:solidFill>
              </a:rPr>
              <a:t>7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6812280" y="2359152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Nenechte se tlačit akcí „jen dnes“.</a:t>
            </a:r>
            <a:endParaRPr lang="en-US" sz="1700" dirty="0"/>
          </a:p>
        </p:txBody>
      </p:sp>
      <p:sp>
        <p:nvSpPr>
          <p:cNvPr id="24" name="Shape 22"/>
          <p:cNvSpPr/>
          <p:nvPr/>
        </p:nvSpPr>
        <p:spPr>
          <a:xfrm>
            <a:off x="6812280" y="2798064"/>
            <a:ext cx="443484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5" name="Text 23"/>
          <p:cNvSpPr/>
          <p:nvPr/>
        </p:nvSpPr>
        <p:spPr>
          <a:xfrm>
            <a:off x="6217920" y="3054096"/>
            <a:ext cx="411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CBA36D"/>
                </a:solidFill>
              </a:rPr>
              <a:t>8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6812280" y="3072384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Ptejte se na plán B.</a:t>
            </a:r>
            <a:endParaRPr lang="en-US" sz="1700" dirty="0"/>
          </a:p>
        </p:txBody>
      </p:sp>
      <p:sp>
        <p:nvSpPr>
          <p:cNvPr id="27" name="Shape 25"/>
          <p:cNvSpPr/>
          <p:nvPr/>
        </p:nvSpPr>
        <p:spPr>
          <a:xfrm>
            <a:off x="6812280" y="3511296"/>
            <a:ext cx="443484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8" name="Text 26"/>
          <p:cNvSpPr/>
          <p:nvPr/>
        </p:nvSpPr>
        <p:spPr>
          <a:xfrm>
            <a:off x="6217920" y="3767328"/>
            <a:ext cx="411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CBA36D"/>
                </a:solidFill>
              </a:rPr>
              <a:t>9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6812280" y="3785616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Chtějte sebe, ne filtr.</a:t>
            </a:r>
            <a:endParaRPr lang="en-US" sz="1700" dirty="0"/>
          </a:p>
        </p:txBody>
      </p:sp>
      <p:sp>
        <p:nvSpPr>
          <p:cNvPr id="30" name="Shape 28"/>
          <p:cNvSpPr/>
          <p:nvPr/>
        </p:nvSpPr>
        <p:spPr>
          <a:xfrm>
            <a:off x="6812280" y="4224528"/>
            <a:ext cx="443484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31" name="Text 29"/>
          <p:cNvSpPr/>
          <p:nvPr/>
        </p:nvSpPr>
        <p:spPr>
          <a:xfrm>
            <a:off x="6217920" y="4480560"/>
            <a:ext cx="411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CBA36D"/>
                </a:solidFill>
              </a:rPr>
              <a:t>10</a:t>
            </a:r>
            <a:endParaRPr lang="en-US" sz="1500" dirty="0"/>
          </a:p>
        </p:txBody>
      </p:sp>
      <p:sp>
        <p:nvSpPr>
          <p:cNvPr id="32" name="Text 30"/>
          <p:cNvSpPr/>
          <p:nvPr/>
        </p:nvSpPr>
        <p:spPr>
          <a:xfrm>
            <a:off x="6812280" y="4498848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D1B20"/>
                </a:solidFill>
              </a:rPr>
              <a:t>Když máte pochybnost, řekněte NE.</a:t>
            </a:r>
            <a:endParaRPr lang="en-US" sz="1700" dirty="0"/>
          </a:p>
        </p:txBody>
      </p:sp>
      <p:sp>
        <p:nvSpPr>
          <p:cNvPr id="33" name="Shape 31"/>
          <p:cNvSpPr/>
          <p:nvPr/>
        </p:nvSpPr>
        <p:spPr>
          <a:xfrm>
            <a:off x="6812280" y="4937760"/>
            <a:ext cx="4434840" cy="0"/>
          </a:xfrm>
          <a:prstGeom prst="line">
            <a:avLst/>
          </a:prstGeom>
          <a:noFill/>
          <a:ln w="16510">
            <a:solidFill>
              <a:srgbClr val="E8D3A7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34" name="Text 32"/>
          <p:cNvSpPr/>
          <p:nvPr/>
        </p:nvSpPr>
        <p:spPr>
          <a:xfrm>
            <a:off x="1371600" y="5504688"/>
            <a:ext cx="9326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/>
              <a:t>Hlavní sdělení kampaně: „Krása ano. Hazard ne.“</a:t>
            </a:r>
            <a:endParaRPr lang="en-US" sz="2000" dirty="0"/>
          </a:p>
        </p:txBody>
      </p:sp>
      <p:sp>
        <p:nvSpPr>
          <p:cNvPr id="35" name="Text 33"/>
          <p:cNvSpPr/>
          <p:nvPr/>
        </p:nvSpPr>
        <p:spPr>
          <a:xfrm>
            <a:off x="502920" y="6473952"/>
            <a:ext cx="7315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Desatero bezpečné estetické medicíny</a:t>
            </a:r>
            <a:endParaRPr lang="en-US" sz="750" dirty="0"/>
          </a:p>
        </p:txBody>
      </p:sp>
      <p:sp>
        <p:nvSpPr>
          <p:cNvPr id="36" name="Text 34"/>
          <p:cNvSpPr/>
          <p:nvPr/>
        </p:nvSpPr>
        <p:spPr>
          <a:xfrm>
            <a:off x="1106424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B595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850" dirty="0"/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491F5768-3F76-DBA9-E4BE-5F3781F98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726" y="281178"/>
            <a:ext cx="2274001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ide_consult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0"/>
            <a:ext cx="555955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5800" y="384048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BA36D"/>
                </a:solidFill>
              </a:rPr>
              <a:t>1–2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85800" y="841248"/>
            <a:ext cx="5303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100" b="1" dirty="0">
                <a:solidFill>
                  <a:srgbClr val="1D1B20"/>
                </a:solidFill>
              </a:rPr>
              <a:t>Člověk a místo</a:t>
            </a:r>
            <a:endParaRPr lang="en-US" sz="3100" dirty="0"/>
          </a:p>
        </p:txBody>
      </p:sp>
      <p:sp>
        <p:nvSpPr>
          <p:cNvPr id="5" name="Text 2"/>
          <p:cNvSpPr/>
          <p:nvPr/>
        </p:nvSpPr>
        <p:spPr>
          <a:xfrm>
            <a:off x="713232" y="1719072"/>
            <a:ext cx="1005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CBA36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01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1874520" y="1828800"/>
            <a:ext cx="4343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D1B20"/>
                </a:solidFill>
              </a:rPr>
              <a:t>Zjistěte, kdo se vás dotýká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1874520" y="2267712"/>
            <a:ext cx="4343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6F6674"/>
                </a:solidFill>
              </a:rPr>
              <a:t>Ptejte se na jméno, odbornost, praxi a odpovědnost osoby, která výkon provádí.</a:t>
            </a:r>
            <a:endParaRPr lang="en-US" sz="1220" dirty="0"/>
          </a:p>
        </p:txBody>
      </p:sp>
      <p:sp>
        <p:nvSpPr>
          <p:cNvPr id="8" name="Text 5"/>
          <p:cNvSpPr/>
          <p:nvPr/>
        </p:nvSpPr>
        <p:spPr>
          <a:xfrm>
            <a:off x="713232" y="3227832"/>
            <a:ext cx="1005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5C7A6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3400" dirty="0"/>
          </a:p>
        </p:txBody>
      </p:sp>
      <p:sp>
        <p:nvSpPr>
          <p:cNvPr id="9" name="Text 6"/>
          <p:cNvSpPr/>
          <p:nvPr/>
        </p:nvSpPr>
        <p:spPr>
          <a:xfrm>
            <a:off x="1874520" y="3337560"/>
            <a:ext cx="4343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D1B20"/>
                </a:solidFill>
              </a:rPr>
              <a:t>Nechoďte do „estetické garáže“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874520" y="3776472"/>
            <a:ext cx="4343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6F6674"/>
                </a:solidFill>
              </a:rPr>
              <a:t>Bezpečný výkon patří do registrovaného zdravotnického zařízení - ne do bytu, hotelu nebo salonu bez zdravotnického oprávnění.</a:t>
            </a:r>
            <a:endParaRPr lang="en-US" sz="1220" dirty="0"/>
          </a:p>
        </p:txBody>
      </p:sp>
      <p:sp>
        <p:nvSpPr>
          <p:cNvPr id="11" name="Text 8"/>
          <p:cNvSpPr/>
          <p:nvPr/>
        </p:nvSpPr>
        <p:spPr>
          <a:xfrm>
            <a:off x="7315200" y="452628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8D3A7"/>
                </a:solidFill>
              </a:rPr>
              <a:t>Pacientská otázka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7223760" y="4873752"/>
            <a:ext cx="37947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„Je toto zdravotnické zařízení a kdo konkrétně za mě odpovídá?“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502920" y="6181344"/>
            <a:ext cx="5715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8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ČR: poskytovatele lze ověřit v Národním registru poskytovatelů zdravotních služeb (ÚZIS ČR).</a:t>
            </a:r>
            <a:endParaRPr lang="en-US" sz="580" dirty="0"/>
          </a:p>
        </p:txBody>
      </p:sp>
      <p:sp>
        <p:nvSpPr>
          <p:cNvPr id="14" name="Text 11"/>
          <p:cNvSpPr/>
          <p:nvPr/>
        </p:nvSpPr>
        <p:spPr>
          <a:xfrm>
            <a:off x="502920" y="6473952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Desatero bezpečné estetické medicíny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566928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B595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85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7B8ACF0-11C9-A872-4A0E-53C362228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726" y="264032"/>
            <a:ext cx="2274001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ide_sterile_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9204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080" y="53035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8D3A7"/>
                </a:solidFill>
              </a:rPr>
              <a:t>3–5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5303520" y="822960"/>
            <a:ext cx="5943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1D1B20"/>
                </a:solidFill>
              </a:rPr>
              <a:t>Rozhodnutí musí být informované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5349240" y="1572768"/>
            <a:ext cx="74980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BA36D"/>
                </a:solidFill>
              </a:rPr>
              <a:t>03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263640" y="1572768"/>
            <a:ext cx="4983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D1B20"/>
                </a:solidFill>
              </a:rPr>
              <a:t>Bez konzultace není zákrok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263640" y="1965960"/>
            <a:ext cx="4892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6F6674"/>
                </a:solidFill>
              </a:rPr>
              <a:t>Odborník zhodnotí zdravotní stav, léky, alergie, očekávání i nevhodnost výkonu.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5349240" y="2807208"/>
            <a:ext cx="74980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BA36D"/>
                </a:solidFill>
              </a:rPr>
              <a:t>04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263640" y="2807208"/>
            <a:ext cx="4983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D1B20"/>
                </a:solidFill>
              </a:rPr>
              <a:t>Chtějte vědět, co se aplikuje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6263640" y="3200400"/>
            <a:ext cx="4892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6F6674"/>
                </a:solidFill>
              </a:rPr>
              <a:t>Název, výrobce, původ, schválení, šarže a místo aplikace mají být dohledatelné.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5349240" y="4041648"/>
            <a:ext cx="74980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BA36D"/>
                </a:solidFill>
              </a:rPr>
              <a:t>05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263640" y="4041648"/>
            <a:ext cx="4983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D1B20"/>
                </a:solidFill>
              </a:rPr>
              <a:t>Souhlas není formalita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6263640" y="4434840"/>
            <a:ext cx="4892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6F6674"/>
                </a:solidFill>
              </a:rPr>
              <a:t>Rozumím výkonu, rizikům, rekonvalescenci, alternativám a následné péči.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5742432" y="5303520"/>
            <a:ext cx="60350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Neznámá ampule nebo </a:t>
            </a:r>
            <a:r>
              <a:rPr lang="en-US" sz="2000" b="1" dirty="0" err="1">
                <a:solidFill>
                  <a:srgbClr val="FF0000"/>
                </a:solidFill>
              </a:rPr>
              <a:t>chybějící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dokumentace</a:t>
            </a:r>
            <a:r>
              <a:rPr lang="cs-CZ" sz="2000" b="1" dirty="0">
                <a:solidFill>
                  <a:srgbClr val="FF0000"/>
                </a:solidFill>
              </a:rPr>
              <a:t> =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červená</a:t>
            </a:r>
            <a:r>
              <a:rPr lang="en-US" sz="2000" b="1" dirty="0">
                <a:solidFill>
                  <a:srgbClr val="FF0000"/>
                </a:solidFill>
              </a:rPr>
              <a:t> vlajka.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5303520" y="6181344"/>
            <a:ext cx="6035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8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FDA pacientům doporučuje znát typ přípravku, místo aplikace a rizika; varuje před nákupem výplní online.</a:t>
            </a:r>
            <a:endParaRPr lang="en-US" sz="580" dirty="0"/>
          </a:p>
        </p:txBody>
      </p:sp>
      <p:sp>
        <p:nvSpPr>
          <p:cNvPr id="16" name="Text 13"/>
          <p:cNvSpPr/>
          <p:nvPr/>
        </p:nvSpPr>
        <p:spPr>
          <a:xfrm>
            <a:off x="5303520" y="6473952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Desatero bezpečné estetické medicíny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1106424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B595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85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CEC8D2A7-06A2-2D3C-C660-2521BF29D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040" y="217168"/>
            <a:ext cx="1518534" cy="7212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12064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BA36D"/>
                </a:solidFill>
              </a:rPr>
              <a:t>6–8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822960" y="1081891"/>
            <a:ext cx="6035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D1B20"/>
                </a:solidFill>
              </a:rPr>
              <a:t>Tři nejčastější pasti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777240" y="1920240"/>
            <a:ext cx="3337560" cy="2999232"/>
          </a:xfrm>
          <a:prstGeom prst="roundRect">
            <a:avLst>
              <a:gd name="adj" fmla="val 5488"/>
            </a:avLst>
          </a:prstGeom>
          <a:solidFill>
            <a:srgbClr val="E8D6CE"/>
          </a:solidFill>
          <a:ln w="1270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3"/>
          <p:cNvSpPr/>
          <p:nvPr/>
        </p:nvSpPr>
        <p:spPr>
          <a:xfrm>
            <a:off x="1005840" y="2139696"/>
            <a:ext cx="548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20613"/>
                </a:solidFill>
              </a:rPr>
              <a:t>6</a:t>
            </a:r>
            <a:endParaRPr lang="en-US" sz="2000" dirty="0">
              <a:solidFill>
                <a:srgbClr val="E20613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1005840" y="2651760"/>
            <a:ext cx="28346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1D1B20"/>
                </a:solidFill>
              </a:rPr>
              <a:t>Podezřele levné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1005840" y="3337560"/>
            <a:ext cx="2834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6F6674"/>
                </a:solidFill>
              </a:rPr>
              <a:t>Úspora může být na kvalifikaci, materiálu, sterilitě, pojištění nebo následné péči.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4599432" y="1920240"/>
            <a:ext cx="3337560" cy="2999232"/>
          </a:xfrm>
          <a:prstGeom prst="roundRect">
            <a:avLst>
              <a:gd name="adj" fmla="val 5488"/>
            </a:avLst>
          </a:prstGeom>
          <a:solidFill>
            <a:srgbClr val="E8D6CE"/>
          </a:solidFill>
          <a:ln w="1270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9" name="Text 7"/>
          <p:cNvSpPr/>
          <p:nvPr/>
        </p:nvSpPr>
        <p:spPr>
          <a:xfrm>
            <a:off x="4828032" y="2139696"/>
            <a:ext cx="548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20613"/>
                </a:solidFill>
              </a:rPr>
              <a:t>7</a:t>
            </a:r>
            <a:endParaRPr lang="en-US" sz="2000" dirty="0">
              <a:solidFill>
                <a:srgbClr val="E20613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4828032" y="2651760"/>
            <a:ext cx="28346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1D1B20"/>
                </a:solidFill>
              </a:rPr>
              <a:t>„Akce jen dnes“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4828032" y="3337560"/>
            <a:ext cx="2834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6F6674"/>
                </a:solidFill>
              </a:rPr>
              <a:t>Slušná medicína netlačí na okamžité rozhodnutí a neslibuje nereálně dokonalý výsledek.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8421624" y="1920240"/>
            <a:ext cx="3337560" cy="2999232"/>
          </a:xfrm>
          <a:prstGeom prst="roundRect">
            <a:avLst>
              <a:gd name="adj" fmla="val 5488"/>
            </a:avLst>
          </a:prstGeom>
          <a:solidFill>
            <a:srgbClr val="E8D6CE"/>
          </a:solidFill>
          <a:ln w="12700">
            <a:solidFill>
              <a:srgbClr val="E8D3A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3" name="Text 11"/>
          <p:cNvSpPr/>
          <p:nvPr/>
        </p:nvSpPr>
        <p:spPr>
          <a:xfrm>
            <a:off x="8650224" y="2139696"/>
            <a:ext cx="548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20613"/>
                </a:solidFill>
              </a:rPr>
              <a:t>8</a:t>
            </a:r>
            <a:endParaRPr lang="en-US" sz="2000" dirty="0">
              <a:solidFill>
                <a:srgbClr val="E20613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8650224" y="2651760"/>
            <a:ext cx="28346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1D1B20"/>
                </a:solidFill>
              </a:rPr>
              <a:t>Bez plánu B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8650224" y="3337560"/>
            <a:ext cx="2834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6F6674"/>
                </a:solidFill>
              </a:rPr>
              <a:t>Předem vědět, kdo vás zkontroluje, kam volat a kdo řeší komplikace.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1234440" y="5440680"/>
            <a:ext cx="9738360" cy="502920"/>
          </a:xfrm>
          <a:prstGeom prst="roundRect">
            <a:avLst>
              <a:gd name="adj" fmla="val 27273"/>
            </a:avLst>
          </a:prstGeom>
          <a:solidFill>
            <a:srgbClr val="E20613">
              <a:alpha val="94902"/>
            </a:srgbClr>
          </a:solidFill>
          <a:ln w="12700">
            <a:solidFill>
              <a:srgbClr val="B7434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7" name="Text 15"/>
          <p:cNvSpPr/>
          <p:nvPr/>
        </p:nvSpPr>
        <p:spPr>
          <a:xfrm>
            <a:off x="1463040" y="5577840"/>
            <a:ext cx="9281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Sleva trvá den. Komplikace může trvat roky</a:t>
            </a:r>
            <a:r>
              <a:rPr lang="en-US" sz="1700" b="1" dirty="0">
                <a:solidFill>
                  <a:srgbClr val="FFFFFF"/>
                </a:solidFill>
              </a:rPr>
              <a:t>.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502920" y="6181344"/>
            <a:ext cx="11155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8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NHS: nerozhodovat se ve spěchu; Ahpra: reklama má být realistická, včetně rekonvalescence a aftercare.</a:t>
            </a:r>
            <a:endParaRPr lang="en-US" sz="580" dirty="0"/>
          </a:p>
        </p:txBody>
      </p:sp>
      <p:sp>
        <p:nvSpPr>
          <p:cNvPr id="19" name="Text 17"/>
          <p:cNvSpPr/>
          <p:nvPr/>
        </p:nvSpPr>
        <p:spPr>
          <a:xfrm>
            <a:off x="502920" y="6473952"/>
            <a:ext cx="7315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Desatero bezpečné estetické medicíny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1106424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B595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07</a:t>
            </a:r>
            <a:endParaRPr lang="en-US" sz="85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D014F8AB-68A2-B5F2-00CC-C2E762612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726" y="264032"/>
            <a:ext cx="2274001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bg_mirror_panel.pn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5800" y="530352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BA36D"/>
                </a:solidFill>
              </a:rPr>
              <a:t>9–10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85800" y="932688"/>
            <a:ext cx="53035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D1B20"/>
                </a:solidFill>
              </a:rPr>
              <a:t>Estetika má podpořit člověka, ne ho přepsat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749808" y="2514600"/>
            <a:ext cx="448056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6384A"/>
                </a:solidFill>
              </a:rPr>
              <a:t>09  Chtějte sebe, ne filtr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77240" y="2944368"/>
            <a:ext cx="4343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6F6674"/>
                </a:solidFill>
              </a:rPr>
              <a:t>Dobrý výsledek nemá být křiklavý. Má osvěžit výraz, respektovat proporce a přirozenost.</a:t>
            </a:r>
            <a:endParaRPr lang="en-US" sz="1220" dirty="0"/>
          </a:p>
        </p:txBody>
      </p:sp>
      <p:sp>
        <p:nvSpPr>
          <p:cNvPr id="7" name="Text 4"/>
          <p:cNvSpPr/>
          <p:nvPr/>
        </p:nvSpPr>
        <p:spPr>
          <a:xfrm>
            <a:off x="749808" y="3977640"/>
            <a:ext cx="46634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10  Pochybnost znamená STOP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777240" y="4407408"/>
            <a:ext cx="4343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6F6674"/>
                </a:solidFill>
              </a:rPr>
              <a:t>Když vám nesedí člověk, prostředí, cena, materiál nebo tlak na rychlé rozhodnutí, odejděte.</a:t>
            </a:r>
            <a:endParaRPr lang="en-US" sz="1220" dirty="0"/>
          </a:p>
        </p:txBody>
      </p:sp>
      <p:sp>
        <p:nvSpPr>
          <p:cNvPr id="9" name="Text 6"/>
          <p:cNvSpPr/>
          <p:nvPr/>
        </p:nvSpPr>
        <p:spPr>
          <a:xfrm>
            <a:off x="749808" y="5532120"/>
            <a:ext cx="46634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CBA36D"/>
                </a:solidFill>
              </a:rPr>
              <a:t>Dobrý odborník vás někdy odmítne. Špatný vezme každého.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502920" y="6473952"/>
            <a:ext cx="4480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Desatero bezpečné estetické medicíny</a:t>
            </a:r>
            <a:endParaRPr lang="en-US" sz="750" dirty="0"/>
          </a:p>
        </p:txBody>
      </p:sp>
      <p:sp>
        <p:nvSpPr>
          <p:cNvPr id="11" name="Text 8"/>
          <p:cNvSpPr/>
          <p:nvPr/>
        </p:nvSpPr>
        <p:spPr>
          <a:xfrm>
            <a:off x="562356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B595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08</a:t>
            </a:r>
            <a:endParaRPr lang="en-US" sz="85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768CE05-B3D7-D05E-1E8F-930330CBC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530" y="5438392"/>
            <a:ext cx="2274001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0120" y="670523"/>
            <a:ext cx="5120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Červené vlajky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1051560" y="1266723"/>
            <a:ext cx="5669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/>
              <a:t>Kdy má pacient odejít dřív, než si sedne do křesla</a:t>
            </a:r>
            <a:r>
              <a:rPr lang="en-US" sz="1300" dirty="0">
                <a:solidFill>
                  <a:srgbClr val="E8D3A7"/>
                </a:solidFill>
              </a:rPr>
              <a:t>.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820730" y="2081152"/>
            <a:ext cx="685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20613"/>
                </a:solidFill>
              </a:rPr>
              <a:t>STOP</a:t>
            </a:r>
            <a:endParaRPr lang="en-US" sz="1200" dirty="0">
              <a:solidFill>
                <a:srgbClr val="E20613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587190" y="2053720"/>
            <a:ext cx="9784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700" dirty="0"/>
              <a:t>výkon doma, v hotelu, salonu bez zdravotnického oprávnění</a:t>
            </a:r>
          </a:p>
        </p:txBody>
      </p:sp>
      <p:sp>
        <p:nvSpPr>
          <p:cNvPr id="6" name="Text 4"/>
          <p:cNvSpPr/>
          <p:nvPr/>
        </p:nvSpPr>
        <p:spPr>
          <a:xfrm>
            <a:off x="808835" y="2670048"/>
            <a:ext cx="685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20613"/>
                </a:solidFill>
              </a:rPr>
              <a:t>STOP</a:t>
            </a:r>
            <a:endParaRPr lang="en-US" sz="1200" dirty="0">
              <a:solidFill>
                <a:srgbClr val="E20613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1600200" y="2642616"/>
            <a:ext cx="9784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700" dirty="0"/>
              <a:t>nejasné jméno osoby, kvalifikace nebo odpovědnost</a:t>
            </a:r>
          </a:p>
        </p:txBody>
      </p:sp>
      <p:sp>
        <p:nvSpPr>
          <p:cNvPr id="8" name="Text 6"/>
          <p:cNvSpPr/>
          <p:nvPr/>
        </p:nvSpPr>
        <p:spPr>
          <a:xfrm>
            <a:off x="808835" y="3293624"/>
            <a:ext cx="685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20613"/>
                </a:solidFill>
              </a:rPr>
              <a:t>STOP</a:t>
            </a:r>
            <a:endParaRPr lang="en-US" sz="1200" dirty="0">
              <a:solidFill>
                <a:srgbClr val="E20613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1587190" y="3209098"/>
            <a:ext cx="9784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700" dirty="0"/>
              <a:t>přípravek bez názvu, obalu, šarže nebo dokumentace</a:t>
            </a:r>
          </a:p>
        </p:txBody>
      </p:sp>
      <p:sp>
        <p:nvSpPr>
          <p:cNvPr id="10" name="Text 8"/>
          <p:cNvSpPr/>
          <p:nvPr/>
        </p:nvSpPr>
        <p:spPr>
          <a:xfrm>
            <a:off x="808835" y="3836800"/>
            <a:ext cx="685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20613"/>
                </a:solidFill>
              </a:rPr>
              <a:t>STOP</a:t>
            </a:r>
            <a:endParaRPr lang="en-US" sz="1200" dirty="0">
              <a:solidFill>
                <a:srgbClr val="E20613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1600200" y="3809368"/>
            <a:ext cx="9784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700" dirty="0"/>
              <a:t>zákrok bez konzultace a informovaného souhlasu</a:t>
            </a:r>
          </a:p>
        </p:txBody>
      </p:sp>
      <p:sp>
        <p:nvSpPr>
          <p:cNvPr id="12" name="Text 10"/>
          <p:cNvSpPr/>
          <p:nvPr/>
        </p:nvSpPr>
        <p:spPr>
          <a:xfrm>
            <a:off x="808835" y="4379976"/>
            <a:ext cx="685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20613"/>
                </a:solidFill>
              </a:rPr>
              <a:t>STOP</a:t>
            </a:r>
            <a:endParaRPr lang="en-US" sz="1200" dirty="0">
              <a:solidFill>
                <a:srgbClr val="E20613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1600200" y="4352544"/>
            <a:ext cx="9784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700" dirty="0"/>
              <a:t>nátlak: sleva jen dnes, „všichni to chtějí“, nereálné sliby</a:t>
            </a:r>
          </a:p>
        </p:txBody>
      </p:sp>
      <p:sp>
        <p:nvSpPr>
          <p:cNvPr id="14" name="Text 12"/>
          <p:cNvSpPr/>
          <p:nvPr/>
        </p:nvSpPr>
        <p:spPr>
          <a:xfrm>
            <a:off x="807720" y="4949803"/>
            <a:ext cx="685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20613"/>
                </a:solidFill>
              </a:rPr>
              <a:t>STOP</a:t>
            </a:r>
            <a:endParaRPr lang="en-US" sz="1200" dirty="0">
              <a:solidFill>
                <a:srgbClr val="E20613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1600200" y="4928616"/>
            <a:ext cx="9784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700" dirty="0"/>
              <a:t>žádná kontrola, žádný kontakt pro </a:t>
            </a:r>
            <a:r>
              <a:rPr lang="cs-CZ" sz="1700" dirty="0"/>
              <a:t>případné </a:t>
            </a:r>
            <a:r>
              <a:rPr lang="en-US" sz="1700" dirty="0" err="1"/>
              <a:t>komplikace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1120140" y="5784472"/>
            <a:ext cx="10058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900" b="1" dirty="0"/>
              <a:t>„Nejbezpečnější zákrok je ten, který pacient nepodstoupí ve špatných rukou.“</a:t>
            </a:r>
            <a:endParaRPr lang="en-US" sz="1900" dirty="0"/>
          </a:p>
        </p:txBody>
      </p:sp>
      <p:sp>
        <p:nvSpPr>
          <p:cNvPr id="17" name="Text 15"/>
          <p:cNvSpPr/>
          <p:nvPr/>
        </p:nvSpPr>
        <p:spPr>
          <a:xfrm>
            <a:off x="502920" y="6473952"/>
            <a:ext cx="7315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F66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Desatero bezpečné estetické medicíny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11064240" y="644652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B595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09</a:t>
            </a:r>
            <a:endParaRPr lang="en-US" sz="85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C44D3B9F-27A1-BDC3-600D-4FAE6A918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650" y="390904"/>
            <a:ext cx="2274001" cy="10800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EBE86D7-7C8A-A496-04F6-AEFC88362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039" y="2274959"/>
            <a:ext cx="2309281" cy="2238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1150</Words>
  <Application>Microsoft Office PowerPoint</Application>
  <PresentationFormat>Širokoúhlá obrazovka</PresentationFormat>
  <Paragraphs>219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SELM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Krása není hazard</dc:title>
  <dc:subject>Desatero bezpečné estetické medicíny</dc:subject>
  <dc:creator>OpenAI / ChatGPT</dc:creator>
  <cp:lastModifiedBy>Jiřina Šimůnková</cp:lastModifiedBy>
  <cp:revision>3</cp:revision>
  <dcterms:created xsi:type="dcterms:W3CDTF">2026-06-02T18:02:14Z</dcterms:created>
  <dcterms:modified xsi:type="dcterms:W3CDTF">2026-06-03T09:16:01Z</dcterms:modified>
</cp:coreProperties>
</file>